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1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B0521-63DC-4725-B643-2E087A7D6031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06530-59C7-497A-97A7-D5E19BFEC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4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6CDF7-AE92-4DB4-B46B-5C9F450E72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79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ADBC-9FA5-4B9A-B8EE-2E8271E2DA09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E1CEA-7748-4C06-9625-1EA895CA9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57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ADBC-9FA5-4B9A-B8EE-2E8271E2DA09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E1CEA-7748-4C06-9625-1EA895CA9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02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ADBC-9FA5-4B9A-B8EE-2E8271E2DA09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E1CEA-7748-4C06-9625-1EA895CA9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ADBC-9FA5-4B9A-B8EE-2E8271E2DA09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E1CEA-7748-4C06-9625-1EA895CA9F2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2244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ADBC-9FA5-4B9A-B8EE-2E8271E2DA09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E1CEA-7748-4C06-9625-1EA895CA9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901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ADBC-9FA5-4B9A-B8EE-2E8271E2DA09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E1CEA-7748-4C06-9625-1EA895CA9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46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ADBC-9FA5-4B9A-B8EE-2E8271E2DA09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E1CEA-7748-4C06-9625-1EA895CA9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29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ADBC-9FA5-4B9A-B8EE-2E8271E2DA09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E1CEA-7748-4C06-9625-1EA895CA9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9421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ADBC-9FA5-4B9A-B8EE-2E8271E2DA09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E1CEA-7748-4C06-9625-1EA895CA9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24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ADBC-9FA5-4B9A-B8EE-2E8271E2DA09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E1CEA-7748-4C06-9625-1EA895CA9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1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ADBC-9FA5-4B9A-B8EE-2E8271E2DA09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E1CEA-7748-4C06-9625-1EA895CA9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8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ADBC-9FA5-4B9A-B8EE-2E8271E2DA09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E1CEA-7748-4C06-9625-1EA895CA9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24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ADBC-9FA5-4B9A-B8EE-2E8271E2DA09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E1CEA-7748-4C06-9625-1EA895CA9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7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ADBC-9FA5-4B9A-B8EE-2E8271E2DA09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E1CEA-7748-4C06-9625-1EA895CA9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64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ADBC-9FA5-4B9A-B8EE-2E8271E2DA09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E1CEA-7748-4C06-9625-1EA895CA9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09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ADBC-9FA5-4B9A-B8EE-2E8271E2DA09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E1CEA-7748-4C06-9625-1EA895CA9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94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ADBC-9FA5-4B9A-B8EE-2E8271E2DA09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E1CEA-7748-4C06-9625-1EA895CA9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97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93DADBC-9FA5-4B9A-B8EE-2E8271E2DA09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E1CEA-7748-4C06-9625-1EA895CA9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815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3552" y="332657"/>
            <a:ext cx="8064896" cy="5668095"/>
          </a:xfrm>
          <a:pattFill prst="pct90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scene3d>
            <a:camera prst="perspectiveAbove"/>
            <a:lightRig rig="threePt" dir="t"/>
          </a:scene3d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endParaRPr lang="en-US" sz="27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n-US" sz="27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of algae</a:t>
            </a:r>
          </a:p>
          <a:p>
            <a:pPr marL="0" indent="0" algn="ctr">
              <a:buNone/>
            </a:pPr>
            <a:endParaRPr lang="en-US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Prepared </a:t>
            </a:r>
            <a:r>
              <a:rPr lang="en-US" sz="320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by:Prof</a:t>
            </a:r>
            <a:r>
              <a:rPr lang="en-US" sz="32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 Dr. Ahmed M. Athbi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University of Basrah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College of Education for Pure Science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Department of Biology</a:t>
            </a:r>
          </a:p>
        </p:txBody>
      </p:sp>
    </p:spTree>
    <p:extLst>
      <p:ext uri="{BB962C8B-B14F-4D97-AF65-F5344CB8AC3E}">
        <p14:creationId xmlns:p14="http://schemas.microsoft.com/office/powerpoint/2010/main" val="1033064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عنصر نائب للمحتوى 2"/>
          <p:cNvSpPr>
            <a:spLocks noGrp="1"/>
          </p:cNvSpPr>
          <p:nvPr>
            <p:ph idx="1"/>
          </p:nvPr>
        </p:nvSpPr>
        <p:spPr>
          <a:xfrm>
            <a:off x="1752600" y="304800"/>
            <a:ext cx="8701118" cy="6172200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Structure of cell walls</a:t>
            </a:r>
            <a:r>
              <a:rPr lang="en-US" sz="2400" b="1" dirty="0" smtClean="0">
                <a:solidFill>
                  <a:srgbClr val="FF0000"/>
                </a:solidFill>
              </a:rPr>
              <a:t>:</a:t>
            </a:r>
          </a:p>
          <a:p>
            <a:pPr algn="l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In general algal cell walls are made up of three </a:t>
            </a:r>
          </a:p>
          <a:p>
            <a:pPr algn="l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 forms are:</a:t>
            </a:r>
          </a:p>
          <a:p>
            <a:pPr algn="l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algn="l">
              <a:buNone/>
            </a:pPr>
            <a:r>
              <a:rPr lang="en-US" sz="2400" b="1" dirty="0">
                <a:solidFill>
                  <a:srgbClr val="FFFF00"/>
                </a:solidFill>
              </a:rPr>
              <a:t>1- </a:t>
            </a:r>
            <a:r>
              <a:rPr lang="en-US" sz="2400" b="1" dirty="0" err="1">
                <a:solidFill>
                  <a:srgbClr val="FFFF00"/>
                </a:solidFill>
              </a:rPr>
              <a:t>Mucopolymeric</a:t>
            </a:r>
            <a:r>
              <a:rPr lang="en-US" sz="2400" b="1" dirty="0">
                <a:solidFill>
                  <a:srgbClr val="FFFF00"/>
                </a:solidFill>
              </a:rPr>
              <a:t> from: contain from amino  </a:t>
            </a:r>
          </a:p>
          <a:p>
            <a:pPr algn="l">
              <a:buNone/>
            </a:pPr>
            <a:r>
              <a:rPr lang="en-US" sz="2400" b="1" dirty="0">
                <a:solidFill>
                  <a:srgbClr val="FFFF00"/>
                </a:solidFill>
              </a:rPr>
              <a:t>     acids or </a:t>
            </a:r>
            <a:r>
              <a:rPr lang="en-US" sz="2400" b="1" dirty="0" err="1">
                <a:solidFill>
                  <a:srgbClr val="FFFF00"/>
                </a:solidFill>
              </a:rPr>
              <a:t>glucoamino</a:t>
            </a:r>
            <a:r>
              <a:rPr lang="en-US" sz="2400" b="1" dirty="0">
                <a:solidFill>
                  <a:srgbClr val="FFFF00"/>
                </a:solidFill>
              </a:rPr>
              <a:t> acids (</a:t>
            </a:r>
            <a:r>
              <a:rPr lang="en-US" sz="2400" b="1" dirty="0" err="1">
                <a:solidFill>
                  <a:srgbClr val="FFFF00"/>
                </a:solidFill>
              </a:rPr>
              <a:t>cyanophyta</a:t>
            </a:r>
            <a:r>
              <a:rPr lang="en-US" sz="2400" b="1" dirty="0">
                <a:solidFill>
                  <a:srgbClr val="FFFF00"/>
                </a:solidFill>
              </a:rPr>
              <a:t>)</a:t>
            </a:r>
          </a:p>
          <a:p>
            <a:pPr algn="l">
              <a:buNone/>
            </a:pPr>
            <a:endParaRPr lang="en-US" sz="2400" b="1" dirty="0">
              <a:solidFill>
                <a:srgbClr val="FFFF00"/>
              </a:solidFill>
            </a:endParaRPr>
          </a:p>
          <a:p>
            <a:pPr algn="l">
              <a:buNone/>
            </a:pPr>
            <a:r>
              <a:rPr lang="en-US" sz="2400" b="1" dirty="0">
                <a:solidFill>
                  <a:srgbClr val="FFFF00"/>
                </a:solidFill>
              </a:rPr>
              <a:t>2- Cellulosic form: contain from cellulose,   </a:t>
            </a:r>
          </a:p>
          <a:p>
            <a:pPr algn="l">
              <a:buNone/>
            </a:pPr>
            <a:r>
              <a:rPr lang="en-US" sz="2400" b="1" dirty="0">
                <a:solidFill>
                  <a:srgbClr val="FFFF00"/>
                </a:solidFill>
              </a:rPr>
              <a:t>     </a:t>
            </a:r>
            <a:r>
              <a:rPr lang="en-US" sz="2400" b="1" dirty="0" err="1">
                <a:solidFill>
                  <a:srgbClr val="FFFF00"/>
                </a:solidFill>
              </a:rPr>
              <a:t>Hemicellulose</a:t>
            </a:r>
            <a:r>
              <a:rPr lang="en-US" sz="2400" b="1" dirty="0">
                <a:solidFill>
                  <a:srgbClr val="FFFF00"/>
                </a:solidFill>
              </a:rPr>
              <a:t> or polysaccharide</a:t>
            </a:r>
          </a:p>
          <a:p>
            <a:pPr algn="l">
              <a:buNone/>
            </a:pPr>
            <a:r>
              <a:rPr lang="en-US" sz="2400" b="1" dirty="0">
                <a:solidFill>
                  <a:srgbClr val="FFFF00"/>
                </a:solidFill>
              </a:rPr>
              <a:t>     ( </a:t>
            </a:r>
            <a:r>
              <a:rPr lang="en-US" sz="2400" b="1" dirty="0" err="1">
                <a:solidFill>
                  <a:srgbClr val="FFFF00"/>
                </a:solidFill>
              </a:rPr>
              <a:t>chlorophyta</a:t>
            </a:r>
            <a:r>
              <a:rPr lang="en-US" sz="2400" b="1" dirty="0">
                <a:solidFill>
                  <a:srgbClr val="FFFF00"/>
                </a:solidFill>
              </a:rPr>
              <a:t>, </a:t>
            </a:r>
            <a:r>
              <a:rPr lang="en-US" sz="2400" b="1" dirty="0" err="1">
                <a:solidFill>
                  <a:srgbClr val="FFFF00"/>
                </a:solidFill>
              </a:rPr>
              <a:t>Euglenophyta</a:t>
            </a:r>
            <a:r>
              <a:rPr lang="en-US" sz="2400" b="1" dirty="0">
                <a:solidFill>
                  <a:srgbClr val="FFFF00"/>
                </a:solidFill>
              </a:rPr>
              <a:t>)   </a:t>
            </a:r>
          </a:p>
          <a:p>
            <a:pPr algn="l">
              <a:buNone/>
            </a:pPr>
            <a:endParaRPr lang="en-US" sz="2400" b="1" dirty="0">
              <a:solidFill>
                <a:srgbClr val="FFFF00"/>
              </a:solidFill>
            </a:endParaRPr>
          </a:p>
          <a:p>
            <a:pPr algn="l">
              <a:buNone/>
            </a:pPr>
            <a:r>
              <a:rPr lang="en-US" sz="2400" b="1" dirty="0">
                <a:solidFill>
                  <a:srgbClr val="FFFF00"/>
                </a:solidFill>
              </a:rPr>
              <a:t>3- Silicified form: contain from silica or silica add </a:t>
            </a:r>
            <a:r>
              <a:rPr lang="en-US" sz="2400" b="1" dirty="0" smtClean="0">
                <a:solidFill>
                  <a:srgbClr val="FFFF00"/>
                </a:solidFill>
              </a:rPr>
              <a:t>it </a:t>
            </a:r>
          </a:p>
          <a:p>
            <a:pPr algn="l">
              <a:buNone/>
            </a:pPr>
            <a:r>
              <a:rPr lang="en-US" sz="2400" b="1" dirty="0">
                <a:solidFill>
                  <a:srgbClr val="FFFF00"/>
                </a:solidFill>
              </a:rPr>
              <a:t>     pectin (</a:t>
            </a:r>
            <a:r>
              <a:rPr lang="en-US" sz="2400" b="1" dirty="0" err="1">
                <a:solidFill>
                  <a:srgbClr val="FFFF00"/>
                </a:solidFill>
              </a:rPr>
              <a:t>Bacillariophyceae</a:t>
            </a:r>
            <a:r>
              <a:rPr lang="en-US" sz="2400" b="1" dirty="0">
                <a:solidFill>
                  <a:srgbClr val="FFFF00"/>
                </a:solidFill>
              </a:rPr>
              <a:t>)    </a:t>
            </a:r>
          </a:p>
          <a:p>
            <a:pPr algn="l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8695840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عنوان 1"/>
          <p:cNvSpPr>
            <a:spLocks noGrp="1"/>
          </p:cNvSpPr>
          <p:nvPr>
            <p:ph type="title"/>
          </p:nvPr>
        </p:nvSpPr>
        <p:spPr>
          <a:xfrm>
            <a:off x="1809720" y="-35626"/>
            <a:ext cx="7791480" cy="10668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Storage Products</a:t>
            </a:r>
            <a:endParaRPr lang="ar-IQ" sz="3600" b="1" dirty="0" smtClean="0">
              <a:solidFill>
                <a:srgbClr val="FF0000"/>
              </a:solidFill>
            </a:endParaRPr>
          </a:p>
        </p:txBody>
      </p:sp>
      <p:sp>
        <p:nvSpPr>
          <p:cNvPr id="45059" name="عنصر نائب للمحتوى 2"/>
          <p:cNvSpPr>
            <a:spLocks noGrp="1"/>
          </p:cNvSpPr>
          <p:nvPr>
            <p:ph idx="1"/>
          </p:nvPr>
        </p:nvSpPr>
        <p:spPr>
          <a:xfrm>
            <a:off x="1828800" y="1643050"/>
            <a:ext cx="8458200" cy="4910150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The storage products that occur in the algae are as follows:</a:t>
            </a:r>
          </a:p>
          <a:p>
            <a:pPr algn="l">
              <a:buNone/>
            </a:pPr>
            <a:endParaRPr lang="en-US" sz="2400" b="1" dirty="0">
              <a:solidFill>
                <a:srgbClr val="FFFF00"/>
              </a:solidFill>
            </a:endParaRPr>
          </a:p>
          <a:p>
            <a:pPr algn="l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1- High-</a:t>
            </a:r>
            <a:r>
              <a:rPr lang="en-US" sz="2400" b="1" dirty="0" err="1" smtClean="0">
                <a:solidFill>
                  <a:srgbClr val="FFFF00"/>
                </a:solidFill>
              </a:rPr>
              <a:t>moleculer</a:t>
            </a:r>
            <a:r>
              <a:rPr lang="en-US" sz="2400" b="1" dirty="0" smtClean="0">
                <a:solidFill>
                  <a:srgbClr val="FFFF00"/>
                </a:solidFill>
              </a:rPr>
              <a:t>-weight compounds</a:t>
            </a:r>
            <a:endParaRPr lang="en-US" sz="2400" b="1" dirty="0">
              <a:solidFill>
                <a:srgbClr val="FFFF00"/>
              </a:solidFill>
            </a:endParaRPr>
          </a:p>
          <a:p>
            <a:pPr algn="l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   </a:t>
            </a:r>
            <a:r>
              <a:rPr lang="el-GR" sz="2400" b="1" dirty="0" smtClean="0">
                <a:solidFill>
                  <a:srgbClr val="FFFF00"/>
                </a:solidFill>
              </a:rPr>
              <a:t>α</a:t>
            </a:r>
            <a:r>
              <a:rPr lang="en-US" sz="2400" b="1" dirty="0" smtClean="0">
                <a:solidFill>
                  <a:srgbClr val="FFFF00"/>
                </a:solidFill>
              </a:rPr>
              <a:t>- 1,4- </a:t>
            </a:r>
            <a:r>
              <a:rPr lang="en-US" sz="2400" b="1" dirty="0" err="1" smtClean="0">
                <a:solidFill>
                  <a:srgbClr val="FFFF00"/>
                </a:solidFill>
              </a:rPr>
              <a:t>glucans</a:t>
            </a:r>
            <a:r>
              <a:rPr lang="en-US" sz="2400" b="1" dirty="0" smtClean="0">
                <a:solidFill>
                  <a:srgbClr val="FFFF00"/>
                </a:solidFill>
              </a:rPr>
              <a:t> such as:</a:t>
            </a:r>
          </a:p>
          <a:p>
            <a:pPr algn="l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- True starch                          </a:t>
            </a:r>
            <a:r>
              <a:rPr lang="en-US" sz="2400" b="1" dirty="0" err="1" smtClean="0">
                <a:solidFill>
                  <a:srgbClr val="FFFF00"/>
                </a:solidFill>
              </a:rPr>
              <a:t>Chlorophyta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algn="l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- </a:t>
            </a:r>
            <a:r>
              <a:rPr lang="en-US" sz="2400" b="1" dirty="0" err="1" smtClean="0">
                <a:solidFill>
                  <a:srgbClr val="FFFF00"/>
                </a:solidFill>
              </a:rPr>
              <a:t>Mexophycean</a:t>
            </a:r>
            <a:r>
              <a:rPr lang="en-US" sz="2400" b="1" dirty="0" smtClean="0">
                <a:solidFill>
                  <a:srgbClr val="FFFF00"/>
                </a:solidFill>
              </a:rPr>
              <a:t> starch                </a:t>
            </a:r>
            <a:r>
              <a:rPr lang="en-US" sz="2400" b="1" dirty="0" err="1" smtClean="0">
                <a:solidFill>
                  <a:srgbClr val="FFFF00"/>
                </a:solidFill>
              </a:rPr>
              <a:t>Cyanophyta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algn="l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- </a:t>
            </a:r>
            <a:r>
              <a:rPr lang="en-US" sz="2400" b="1" dirty="0" err="1" smtClean="0">
                <a:solidFill>
                  <a:srgbClr val="FFFF00"/>
                </a:solidFill>
              </a:rPr>
              <a:t>Foleridean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strach</a:t>
            </a:r>
            <a:r>
              <a:rPr lang="en-US" sz="2400" b="1" dirty="0" smtClean="0">
                <a:solidFill>
                  <a:srgbClr val="FFFF00"/>
                </a:solidFill>
              </a:rPr>
              <a:t>                 </a:t>
            </a:r>
            <a:r>
              <a:rPr lang="en-US" sz="2400" b="1" dirty="0" err="1" smtClean="0">
                <a:solidFill>
                  <a:srgbClr val="FFFF00"/>
                </a:solidFill>
              </a:rPr>
              <a:t>Rhodophyta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endParaRPr lang="ar-IQ" sz="2400" b="1" dirty="0" smtClean="0">
              <a:solidFill>
                <a:srgbClr val="FFFF00"/>
              </a:solidFill>
            </a:endParaRPr>
          </a:p>
        </p:txBody>
      </p:sp>
      <p:cxnSp>
        <p:nvCxnSpPr>
          <p:cNvPr id="45060" name="رابط كسهم مستقيم 4"/>
          <p:cNvCxnSpPr>
            <a:cxnSpLocks noChangeShapeType="1"/>
          </p:cNvCxnSpPr>
          <p:nvPr/>
        </p:nvCxnSpPr>
        <p:spPr bwMode="auto">
          <a:xfrm>
            <a:off x="4078034" y="4125795"/>
            <a:ext cx="1627426" cy="1186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5061" name="رابط كسهم مستقيم 5"/>
          <p:cNvCxnSpPr>
            <a:cxnSpLocks noChangeShapeType="1"/>
          </p:cNvCxnSpPr>
          <p:nvPr/>
        </p:nvCxnSpPr>
        <p:spPr bwMode="auto">
          <a:xfrm>
            <a:off x="5532290" y="4749538"/>
            <a:ext cx="963991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5062" name="رابط كسهم مستقيم 6"/>
          <p:cNvCxnSpPr>
            <a:cxnSpLocks noChangeShapeType="1"/>
          </p:cNvCxnSpPr>
          <p:nvPr/>
        </p:nvCxnSpPr>
        <p:spPr bwMode="auto">
          <a:xfrm flipV="1">
            <a:off x="4891747" y="5208679"/>
            <a:ext cx="1051220" cy="298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1359532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عنصر نائب للمحتوى 2"/>
          <p:cNvSpPr>
            <a:spLocks noGrp="1"/>
          </p:cNvSpPr>
          <p:nvPr>
            <p:ph idx="1"/>
          </p:nvPr>
        </p:nvSpPr>
        <p:spPr>
          <a:xfrm>
            <a:off x="1752600" y="228600"/>
            <a:ext cx="8610600" cy="6324600"/>
          </a:xfrm>
        </p:spPr>
        <p:txBody>
          <a:bodyPr/>
          <a:lstStyle/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l-GR" sz="2400" b="1" dirty="0" smtClean="0">
                <a:solidFill>
                  <a:srgbClr val="FFFF00"/>
                </a:solidFill>
              </a:rPr>
              <a:t>β</a:t>
            </a:r>
            <a:r>
              <a:rPr lang="en-US" sz="2400" b="1" dirty="0" smtClean="0">
                <a:solidFill>
                  <a:srgbClr val="FFFF00"/>
                </a:solidFill>
              </a:rPr>
              <a:t>- 1,3 – </a:t>
            </a:r>
            <a:r>
              <a:rPr lang="en-US" sz="2400" b="1" dirty="0" err="1" smtClean="0">
                <a:solidFill>
                  <a:srgbClr val="FFFF00"/>
                </a:solidFill>
              </a:rPr>
              <a:t>glucans</a:t>
            </a:r>
            <a:r>
              <a:rPr lang="en-US" sz="2400" b="1" dirty="0" smtClean="0">
                <a:solidFill>
                  <a:srgbClr val="FFFF00"/>
                </a:solidFill>
              </a:rPr>
              <a:t> such as:</a:t>
            </a:r>
          </a:p>
          <a:p>
            <a:pPr algn="l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- </a:t>
            </a:r>
            <a:r>
              <a:rPr lang="en-US" sz="2400" b="1" dirty="0" err="1" smtClean="0">
                <a:solidFill>
                  <a:srgbClr val="FFFF00"/>
                </a:solidFill>
              </a:rPr>
              <a:t>Paramylon</a:t>
            </a:r>
            <a:r>
              <a:rPr lang="en-US" sz="2400" b="1" dirty="0" smtClean="0">
                <a:solidFill>
                  <a:srgbClr val="FFFF00"/>
                </a:solidFill>
              </a:rPr>
              <a:t>                             </a:t>
            </a:r>
            <a:r>
              <a:rPr lang="en-US" sz="2400" b="1" dirty="0" err="1" smtClean="0">
                <a:solidFill>
                  <a:srgbClr val="FFFF00"/>
                </a:solidFill>
              </a:rPr>
              <a:t>Euglenophyta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algn="l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- </a:t>
            </a:r>
            <a:r>
              <a:rPr lang="en-US" sz="2400" b="1" dirty="0" err="1" smtClean="0">
                <a:solidFill>
                  <a:srgbClr val="FFFF00"/>
                </a:solidFill>
              </a:rPr>
              <a:t>laminarine</a:t>
            </a:r>
            <a:r>
              <a:rPr lang="en-US" sz="2400" b="1" dirty="0" smtClean="0">
                <a:solidFill>
                  <a:srgbClr val="FFFF00"/>
                </a:solidFill>
              </a:rPr>
              <a:t>                             </a:t>
            </a:r>
            <a:r>
              <a:rPr lang="en-US" sz="2400" b="1" dirty="0" err="1" smtClean="0">
                <a:solidFill>
                  <a:srgbClr val="FFFF00"/>
                </a:solidFill>
              </a:rPr>
              <a:t>Phaeophyceae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algn="l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- </a:t>
            </a:r>
            <a:r>
              <a:rPr lang="en-US" sz="2400" b="1" dirty="0" err="1" smtClean="0">
                <a:solidFill>
                  <a:srgbClr val="FFFF00"/>
                </a:solidFill>
              </a:rPr>
              <a:t>Chrysolaminarine</a:t>
            </a:r>
            <a:r>
              <a:rPr lang="en-US" sz="2400" b="1" dirty="0" smtClean="0">
                <a:solidFill>
                  <a:srgbClr val="FFFF00"/>
                </a:solidFill>
              </a:rPr>
              <a:t>                  </a:t>
            </a:r>
            <a:r>
              <a:rPr lang="en-US" sz="2400" b="1" dirty="0" err="1" smtClean="0">
                <a:solidFill>
                  <a:srgbClr val="FFFF00"/>
                </a:solidFill>
              </a:rPr>
              <a:t>Chrysophyceae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</a:p>
          <a:p>
            <a:pPr algn="l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                                                </a:t>
            </a:r>
            <a:r>
              <a:rPr lang="en-US" sz="2400" b="1" dirty="0" err="1" smtClean="0">
                <a:solidFill>
                  <a:srgbClr val="FFFF00"/>
                </a:solidFill>
              </a:rPr>
              <a:t>Bacillariophyceae</a:t>
            </a:r>
            <a:r>
              <a:rPr lang="en-US" sz="2400" b="1" dirty="0" smtClean="0">
                <a:solidFill>
                  <a:srgbClr val="FFFF00"/>
                </a:solidFill>
              </a:rPr>
              <a:t>                  </a:t>
            </a:r>
            <a:endParaRPr lang="ar-IQ" sz="2400" b="1" dirty="0" smtClean="0">
              <a:solidFill>
                <a:srgbClr val="FFFF00"/>
              </a:solidFill>
            </a:endParaRPr>
          </a:p>
        </p:txBody>
      </p:sp>
      <p:cxnSp>
        <p:nvCxnSpPr>
          <p:cNvPr id="46083" name="رابط كسهم مستقيم 4"/>
          <p:cNvCxnSpPr>
            <a:cxnSpLocks noChangeShapeType="1"/>
          </p:cNvCxnSpPr>
          <p:nvPr/>
        </p:nvCxnSpPr>
        <p:spPr bwMode="auto">
          <a:xfrm>
            <a:off x="4228660" y="1409089"/>
            <a:ext cx="14478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6084" name="رابط كسهم مستقيم 5"/>
          <p:cNvCxnSpPr>
            <a:cxnSpLocks noChangeShapeType="1"/>
          </p:cNvCxnSpPr>
          <p:nvPr/>
        </p:nvCxnSpPr>
        <p:spPr bwMode="auto">
          <a:xfrm>
            <a:off x="4228660" y="1840899"/>
            <a:ext cx="14478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6085" name="رابط كسهم مستقيم 6"/>
          <p:cNvCxnSpPr>
            <a:cxnSpLocks noChangeShapeType="1"/>
          </p:cNvCxnSpPr>
          <p:nvPr/>
        </p:nvCxnSpPr>
        <p:spPr bwMode="auto">
          <a:xfrm flipV="1">
            <a:off x="4952560" y="2359630"/>
            <a:ext cx="985343" cy="324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413546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عنصر نائب للمحتوى 2"/>
          <p:cNvSpPr>
            <a:spLocks noGrp="1"/>
          </p:cNvSpPr>
          <p:nvPr>
            <p:ph idx="1"/>
          </p:nvPr>
        </p:nvSpPr>
        <p:spPr>
          <a:xfrm>
            <a:off x="1752600" y="304800"/>
            <a:ext cx="8610600" cy="6248400"/>
          </a:xfrm>
        </p:spPr>
        <p:txBody>
          <a:bodyPr/>
          <a:lstStyle/>
          <a:p>
            <a:pPr algn="l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2- Low-</a:t>
            </a:r>
            <a:r>
              <a:rPr lang="en-US" sz="2400" b="1" dirty="0" err="1" smtClean="0">
                <a:solidFill>
                  <a:srgbClr val="FF0000"/>
                </a:solidFill>
              </a:rPr>
              <a:t>moleculer</a:t>
            </a:r>
            <a:r>
              <a:rPr lang="en-US" sz="2400" b="1" dirty="0" smtClean="0">
                <a:solidFill>
                  <a:srgbClr val="FF0000"/>
                </a:solidFill>
              </a:rPr>
              <a:t> weight compounds such as:</a:t>
            </a:r>
          </a:p>
          <a:p>
            <a:pPr algn="l">
              <a:buNone/>
            </a:pPr>
            <a:endParaRPr lang="en-US" b="1" dirty="0" smtClean="0"/>
          </a:p>
          <a:p>
            <a:pPr algn="l">
              <a:buNone/>
            </a:pPr>
            <a:r>
              <a:rPr lang="en-US" b="1" dirty="0" smtClean="0">
                <a:solidFill>
                  <a:srgbClr val="FFFF00"/>
                </a:solidFill>
              </a:rPr>
              <a:t>- </a:t>
            </a:r>
            <a:r>
              <a:rPr lang="en-US" sz="2400" b="1" dirty="0" err="1" smtClean="0">
                <a:solidFill>
                  <a:srgbClr val="FFFF00"/>
                </a:solidFill>
              </a:rPr>
              <a:t>Manitole</a:t>
            </a:r>
            <a:r>
              <a:rPr lang="en-US" sz="2400" b="1" dirty="0" smtClean="0">
                <a:solidFill>
                  <a:srgbClr val="FFFF00"/>
                </a:solidFill>
              </a:rPr>
              <a:t>                            </a:t>
            </a:r>
            <a:r>
              <a:rPr lang="en-US" sz="2400" b="1" dirty="0" err="1" smtClean="0">
                <a:solidFill>
                  <a:srgbClr val="FFFF00"/>
                </a:solidFill>
              </a:rPr>
              <a:t>pheophyceae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</a:p>
          <a:p>
            <a:pPr algn="l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- </a:t>
            </a:r>
            <a:r>
              <a:rPr lang="en-US" sz="2400" b="1" dirty="0" err="1" smtClean="0">
                <a:solidFill>
                  <a:srgbClr val="FFFF00"/>
                </a:solidFill>
              </a:rPr>
              <a:t>Mannoglycerate</a:t>
            </a:r>
            <a:r>
              <a:rPr lang="en-US" sz="2400" b="1" dirty="0" smtClean="0">
                <a:solidFill>
                  <a:srgbClr val="FFFF00"/>
                </a:solidFill>
              </a:rPr>
              <a:t>                </a:t>
            </a:r>
            <a:r>
              <a:rPr lang="en-US" sz="2400" b="1" dirty="0" err="1" smtClean="0">
                <a:solidFill>
                  <a:srgbClr val="FFFF00"/>
                </a:solidFill>
              </a:rPr>
              <a:t>Rhodophyta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algn="l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- </a:t>
            </a:r>
            <a:r>
              <a:rPr lang="en-US" sz="2400" b="1" dirty="0" err="1" smtClean="0">
                <a:solidFill>
                  <a:srgbClr val="FFFF00"/>
                </a:solidFill>
              </a:rPr>
              <a:t>Cyanophycine</a:t>
            </a:r>
            <a:r>
              <a:rPr lang="en-US" sz="2400" b="1" dirty="0" smtClean="0">
                <a:solidFill>
                  <a:srgbClr val="FFFF00"/>
                </a:solidFill>
              </a:rPr>
              <a:t>                    </a:t>
            </a:r>
            <a:r>
              <a:rPr lang="en-US" sz="2400" b="1" dirty="0" err="1" smtClean="0">
                <a:solidFill>
                  <a:srgbClr val="FFFF00"/>
                </a:solidFill>
              </a:rPr>
              <a:t>Cyanophyta</a:t>
            </a:r>
            <a:endParaRPr lang="ar-IQ" sz="2400" b="1" dirty="0" smtClean="0">
              <a:solidFill>
                <a:srgbClr val="FFFF00"/>
              </a:solidFill>
            </a:endParaRPr>
          </a:p>
        </p:txBody>
      </p:sp>
      <p:cxnSp>
        <p:nvCxnSpPr>
          <p:cNvPr id="47107" name="رابط كسهم مستقيم 4"/>
          <p:cNvCxnSpPr>
            <a:cxnSpLocks noChangeShapeType="1"/>
          </p:cNvCxnSpPr>
          <p:nvPr/>
        </p:nvCxnSpPr>
        <p:spPr bwMode="auto">
          <a:xfrm>
            <a:off x="4003338" y="1469171"/>
            <a:ext cx="1143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7108" name="رابط كسهم مستقيم 5"/>
          <p:cNvCxnSpPr>
            <a:cxnSpLocks noChangeShapeType="1"/>
          </p:cNvCxnSpPr>
          <p:nvPr/>
        </p:nvCxnSpPr>
        <p:spPr bwMode="auto">
          <a:xfrm flipV="1">
            <a:off x="4783454" y="2019501"/>
            <a:ext cx="963385" cy="49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7109" name="رابط كسهم مستقيم 6"/>
          <p:cNvCxnSpPr>
            <a:cxnSpLocks noChangeShapeType="1"/>
          </p:cNvCxnSpPr>
          <p:nvPr/>
        </p:nvCxnSpPr>
        <p:spPr bwMode="auto">
          <a:xfrm>
            <a:off x="4574838" y="2571605"/>
            <a:ext cx="1143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3637349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2596" y="57148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مستطيل 4"/>
          <p:cNvSpPr>
            <a:spLocks noChangeArrowheads="1"/>
          </p:cNvSpPr>
          <p:nvPr/>
        </p:nvSpPr>
        <p:spPr bwMode="auto">
          <a:xfrm>
            <a:off x="2809852" y="5357826"/>
            <a:ext cx="5943600" cy="738206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1" dirty="0">
                <a:solidFill>
                  <a:srgbClr val="FFFF00"/>
                </a:solidFill>
              </a:rPr>
              <a:t>Structural units of </a:t>
            </a:r>
            <a:r>
              <a:rPr lang="en-US" sz="2000" b="1" dirty="0" err="1">
                <a:solidFill>
                  <a:srgbClr val="FFFF00"/>
                </a:solidFill>
              </a:rPr>
              <a:t>alginic</a:t>
            </a:r>
            <a:r>
              <a:rPr lang="en-US" sz="2000" b="1" dirty="0">
                <a:solidFill>
                  <a:srgbClr val="FFFF00"/>
                </a:solidFill>
              </a:rPr>
              <a:t> acid, </a:t>
            </a:r>
            <a:r>
              <a:rPr lang="en-US" sz="2000" b="1" dirty="0" err="1" smtClean="0">
                <a:solidFill>
                  <a:srgbClr val="FFFF00"/>
                </a:solidFill>
              </a:rPr>
              <a:t>fucodin</a:t>
            </a:r>
            <a:r>
              <a:rPr lang="en-US" sz="2000" b="1" dirty="0">
                <a:solidFill>
                  <a:srgbClr val="FFFF00"/>
                </a:solidFill>
              </a:rPr>
              <a:t>, and</a:t>
            </a:r>
          </a:p>
          <a:p>
            <a:pPr algn="ctr"/>
            <a:r>
              <a:rPr lang="en-US" sz="2000" b="1" dirty="0" err="1">
                <a:solidFill>
                  <a:srgbClr val="FFFF00"/>
                </a:solidFill>
              </a:rPr>
              <a:t>agarose</a:t>
            </a:r>
            <a:r>
              <a:rPr lang="en-US" sz="2000" b="1" dirty="0">
                <a:solidFill>
                  <a:srgbClr val="FFFF00"/>
                </a:solidFill>
              </a:rPr>
              <a:t>. (After Percival and McDowell, 1967.)</a:t>
            </a:r>
            <a:endParaRPr lang="ar-IQ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51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عنوان 1"/>
          <p:cNvSpPr>
            <a:spLocks noGrp="1"/>
          </p:cNvSpPr>
          <p:nvPr>
            <p:ph type="title"/>
          </p:nvPr>
        </p:nvSpPr>
        <p:spPr>
          <a:xfrm>
            <a:off x="2209800" y="0"/>
            <a:ext cx="7772400" cy="838200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Flagella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endParaRPr lang="ar-IQ" sz="5400" dirty="0">
              <a:solidFill>
                <a:srgbClr val="FF0000"/>
              </a:solidFill>
            </a:endParaRPr>
          </a:p>
        </p:txBody>
      </p:sp>
      <p:sp>
        <p:nvSpPr>
          <p:cNvPr id="39939" name="عنصر نائب للمحتوى 2"/>
          <p:cNvSpPr>
            <a:spLocks noGrp="1"/>
          </p:cNvSpPr>
          <p:nvPr>
            <p:ph idx="1"/>
          </p:nvPr>
        </p:nvSpPr>
        <p:spPr>
          <a:xfrm>
            <a:off x="1828800" y="1143000"/>
            <a:ext cx="8839200" cy="5410200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Algal cells can have different arrangements of flagella:</a:t>
            </a:r>
          </a:p>
          <a:p>
            <a:pPr algn="l">
              <a:buNone/>
            </a:pPr>
            <a:endParaRPr lang="en-US" sz="2400" b="1" dirty="0"/>
          </a:p>
          <a:p>
            <a:pPr algn="l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- </a:t>
            </a:r>
            <a:r>
              <a:rPr lang="en-US" sz="2400" b="1" dirty="0" err="1" smtClean="0">
                <a:solidFill>
                  <a:srgbClr val="00B0F0"/>
                </a:solidFill>
              </a:rPr>
              <a:t>Isokont</a:t>
            </a:r>
            <a:r>
              <a:rPr lang="en-US" sz="2400" b="1" dirty="0" smtClean="0">
                <a:solidFill>
                  <a:srgbClr val="00B0F0"/>
                </a:solidFill>
              </a:rPr>
              <a:t>: </a:t>
            </a:r>
            <a:r>
              <a:rPr lang="en-US" sz="2400" b="1" dirty="0" smtClean="0">
                <a:solidFill>
                  <a:srgbClr val="FFFF00"/>
                </a:solidFill>
              </a:rPr>
              <a:t>flagella are of equal length.</a:t>
            </a:r>
          </a:p>
          <a:p>
            <a:pPr algn="l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- </a:t>
            </a:r>
            <a:r>
              <a:rPr lang="en-US" sz="2400" b="1" dirty="0" err="1" smtClean="0">
                <a:solidFill>
                  <a:srgbClr val="00B0F0"/>
                </a:solidFill>
              </a:rPr>
              <a:t>Anisokont</a:t>
            </a:r>
            <a:r>
              <a:rPr lang="en-US" sz="2400" b="1" dirty="0" smtClean="0">
                <a:solidFill>
                  <a:srgbClr val="00B0F0"/>
                </a:solidFill>
              </a:rPr>
              <a:t>: </a:t>
            </a:r>
            <a:r>
              <a:rPr lang="en-US" sz="2400" b="1" dirty="0" smtClean="0">
                <a:solidFill>
                  <a:srgbClr val="FFFF00"/>
                </a:solidFill>
              </a:rPr>
              <a:t>flagella are of unequal length.</a:t>
            </a:r>
          </a:p>
          <a:p>
            <a:pPr algn="l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- </a:t>
            </a:r>
            <a:r>
              <a:rPr lang="en-US" sz="2400" b="1" dirty="0" err="1" smtClean="0">
                <a:solidFill>
                  <a:srgbClr val="00B0F0"/>
                </a:solidFill>
              </a:rPr>
              <a:t>Heterokon</a:t>
            </a:r>
            <a:r>
              <a:rPr lang="en-US" sz="2400" b="1" dirty="0" smtClean="0">
                <a:solidFill>
                  <a:srgbClr val="00B0F0"/>
                </a:solidFill>
              </a:rPr>
              <a:t>: </a:t>
            </a:r>
            <a:r>
              <a:rPr lang="en-US" sz="2400" b="1" dirty="0" smtClean="0">
                <a:solidFill>
                  <a:srgbClr val="FFFF00"/>
                </a:solidFill>
              </a:rPr>
              <a:t>flagella are with a hairy and  a smooth </a:t>
            </a:r>
          </a:p>
          <a:p>
            <a:pPr algn="l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                       flagellum.</a:t>
            </a:r>
          </a:p>
          <a:p>
            <a:pPr marL="0" indent="0" algn="l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- </a:t>
            </a:r>
            <a:r>
              <a:rPr lang="en-US" sz="2400" b="1" dirty="0" err="1" smtClean="0">
                <a:solidFill>
                  <a:srgbClr val="00B0F0"/>
                </a:solidFill>
              </a:rPr>
              <a:t>Stephanokont</a:t>
            </a:r>
            <a:r>
              <a:rPr lang="en-US" sz="2400" b="1" dirty="0" smtClean="0">
                <a:solidFill>
                  <a:srgbClr val="00B0F0"/>
                </a:solidFill>
              </a:rPr>
              <a:t> : </a:t>
            </a:r>
            <a:r>
              <a:rPr lang="en-US" sz="2400" b="1" dirty="0" smtClean="0">
                <a:solidFill>
                  <a:srgbClr val="FFFF00"/>
                </a:solidFill>
              </a:rPr>
              <a:t>flagella are from a ring at one   </a:t>
            </a:r>
          </a:p>
          <a:p>
            <a:pPr algn="l">
              <a:buFontTx/>
              <a:buChar char="-"/>
            </a:pPr>
            <a:r>
              <a:rPr lang="en-US" sz="2400" b="1" dirty="0" smtClean="0">
                <a:solidFill>
                  <a:srgbClr val="FFFF00"/>
                </a:solidFill>
              </a:rPr>
              <a:t>                         end of the cell</a:t>
            </a:r>
            <a:r>
              <a:rPr lang="en-US" sz="2400" b="1" dirty="0" smtClean="0"/>
              <a:t>.</a:t>
            </a:r>
            <a:endParaRPr lang="ar-IQ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0196387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عنصر نائب للمحتوى 2"/>
          <p:cNvSpPr>
            <a:spLocks noGrp="1"/>
          </p:cNvSpPr>
          <p:nvPr>
            <p:ph idx="1"/>
          </p:nvPr>
        </p:nvSpPr>
        <p:spPr>
          <a:xfrm>
            <a:off x="1828800" y="381000"/>
            <a:ext cx="8870868" cy="6248400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sz="2400" b="1" dirty="0" err="1" smtClean="0">
                <a:solidFill>
                  <a:srgbClr val="FFFF00"/>
                </a:solidFill>
              </a:rPr>
              <a:t>Achronematic</a:t>
            </a:r>
            <a:r>
              <a:rPr lang="en-US" sz="2400" b="1" dirty="0" smtClean="0">
                <a:solidFill>
                  <a:srgbClr val="FFFF00"/>
                </a:solidFill>
              </a:rPr>
              <a:t>: The </a:t>
            </a:r>
            <a:r>
              <a:rPr lang="en-US" sz="2400" b="1" dirty="0" err="1" smtClean="0">
                <a:solidFill>
                  <a:srgbClr val="FFFF00"/>
                </a:solidFill>
              </a:rPr>
              <a:t>flagellar</a:t>
            </a:r>
            <a:r>
              <a:rPr lang="en-US" sz="2400" b="1" dirty="0" smtClean="0">
                <a:solidFill>
                  <a:srgbClr val="FFFF00"/>
                </a:solidFill>
              </a:rPr>
              <a:t> membrane may not have hairs on its surface </a:t>
            </a:r>
          </a:p>
          <a:p>
            <a:pPr algn="l">
              <a:buNone/>
            </a:pPr>
            <a:r>
              <a:rPr lang="en-US" sz="2400" b="1" dirty="0" err="1" smtClean="0">
                <a:solidFill>
                  <a:srgbClr val="FFFF00"/>
                </a:solidFill>
              </a:rPr>
              <a:t>Pantonematic</a:t>
            </a:r>
            <a:r>
              <a:rPr lang="en-US" sz="2400" b="1" dirty="0" smtClean="0">
                <a:solidFill>
                  <a:srgbClr val="FFFF00"/>
                </a:solidFill>
              </a:rPr>
              <a:t>: The </a:t>
            </a:r>
            <a:r>
              <a:rPr lang="en-US" sz="2400" b="1" dirty="0" err="1" smtClean="0">
                <a:solidFill>
                  <a:srgbClr val="FFFF00"/>
                </a:solidFill>
              </a:rPr>
              <a:t>flagellar</a:t>
            </a:r>
            <a:r>
              <a:rPr lang="en-US" sz="2400" b="1" dirty="0" smtClean="0">
                <a:solidFill>
                  <a:srgbClr val="FFFF00"/>
                </a:solidFill>
              </a:rPr>
              <a:t> membrane may have                                hairs on its surface     </a:t>
            </a:r>
          </a:p>
          <a:p>
            <a:pPr algn="r" rtl="0">
              <a:buNone/>
            </a:pPr>
            <a:endParaRPr lang="en-US" sz="2400" dirty="0" smtClean="0"/>
          </a:p>
          <a:p>
            <a:pPr algn="r" rtl="0">
              <a:buNone/>
            </a:pPr>
            <a:endParaRPr lang="en-US" sz="2400" dirty="0"/>
          </a:p>
          <a:p>
            <a:pPr algn="l" rtl="0">
              <a:buNone/>
            </a:pPr>
            <a:r>
              <a:rPr lang="en-US" sz="2400" b="1" dirty="0">
                <a:solidFill>
                  <a:srgbClr val="FFFF00"/>
                </a:solidFill>
              </a:rPr>
              <a:t>Flagella classified into three kinds from position </a:t>
            </a:r>
            <a:r>
              <a:rPr lang="en-US" sz="2400" b="1" dirty="0" smtClean="0">
                <a:solidFill>
                  <a:srgbClr val="FFFF00"/>
                </a:solidFill>
              </a:rPr>
              <a:t>into:</a:t>
            </a:r>
            <a:endParaRPr lang="en-US" sz="2400" b="1" dirty="0">
              <a:solidFill>
                <a:srgbClr val="FFFF00"/>
              </a:solidFill>
            </a:endParaRPr>
          </a:p>
          <a:p>
            <a:pPr algn="l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- Anterior </a:t>
            </a:r>
          </a:p>
          <a:p>
            <a:pPr algn="l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- Posterior </a:t>
            </a:r>
          </a:p>
          <a:p>
            <a:pPr algn="l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- Lateral</a:t>
            </a:r>
            <a:endParaRPr lang="ar-IQ" sz="24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855552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33600" y="233370"/>
            <a:ext cx="8077200" cy="4267200"/>
          </a:xfrm>
          <a:noFill/>
        </p:spPr>
      </p:pic>
      <p:sp>
        <p:nvSpPr>
          <p:cNvPr id="41987" name="مستطيل 4"/>
          <p:cNvSpPr>
            <a:spLocks noChangeArrowheads="1"/>
          </p:cNvSpPr>
          <p:nvPr/>
        </p:nvSpPr>
        <p:spPr bwMode="auto">
          <a:xfrm>
            <a:off x="2133600" y="4500570"/>
            <a:ext cx="8153400" cy="221457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600" b="1" dirty="0">
                <a:solidFill>
                  <a:srgbClr val="FFFF00"/>
                </a:solidFill>
              </a:rPr>
              <a:t>The shape of eukaryotic motile </a:t>
            </a:r>
            <a:r>
              <a:rPr lang="en-US" sz="1600" b="1" dirty="0" err="1">
                <a:solidFill>
                  <a:srgbClr val="FFFF00"/>
                </a:solidFill>
              </a:rPr>
              <a:t>lgal</a:t>
            </a:r>
            <a:r>
              <a:rPr lang="en-US" sz="1600" b="1" dirty="0">
                <a:solidFill>
                  <a:srgbClr val="FFFF00"/>
                </a:solidFill>
              </a:rPr>
              <a:t> cells and their flagella. The drawings represent the common arrangement of flagella in the groups. There are a number of modifications in structure that are not included here. (</a:t>
            </a:r>
            <a:r>
              <a:rPr lang="en-US" sz="1600" b="1" i="1" dirty="0">
                <a:solidFill>
                  <a:srgbClr val="FFFF00"/>
                </a:solidFill>
              </a:rPr>
              <a:t>a) </a:t>
            </a:r>
            <a:r>
              <a:rPr lang="en-US" sz="1600" b="1" i="1" dirty="0" err="1">
                <a:solidFill>
                  <a:srgbClr val="FFFF00"/>
                </a:solidFill>
              </a:rPr>
              <a:t>Cryptophyta</a:t>
            </a:r>
            <a:r>
              <a:rPr lang="en-US" sz="1600" b="1" i="1" dirty="0">
                <a:solidFill>
                  <a:srgbClr val="FFFF00"/>
                </a:solidFill>
              </a:rPr>
              <a:t>; (b) </a:t>
            </a:r>
            <a:r>
              <a:rPr lang="en-US" sz="1600" b="1" dirty="0">
                <a:solidFill>
                  <a:srgbClr val="FFFF00"/>
                </a:solidFill>
              </a:rPr>
              <a:t>most of the </a:t>
            </a:r>
            <a:r>
              <a:rPr lang="en-US" sz="1600" b="1" dirty="0" err="1">
                <a:solidFill>
                  <a:srgbClr val="FFFF00"/>
                </a:solidFill>
              </a:rPr>
              <a:t>Heterokontophyta</a:t>
            </a:r>
            <a:r>
              <a:rPr lang="en-US" sz="1600" b="1" dirty="0">
                <a:solidFill>
                  <a:srgbClr val="FFFF00"/>
                </a:solidFill>
              </a:rPr>
              <a:t>; </a:t>
            </a:r>
          </a:p>
          <a:p>
            <a:pPr algn="ctr"/>
            <a:r>
              <a:rPr lang="en-US" sz="1600" b="1" dirty="0">
                <a:solidFill>
                  <a:srgbClr val="FFFF00"/>
                </a:solidFill>
              </a:rPr>
              <a:t>(</a:t>
            </a:r>
            <a:r>
              <a:rPr lang="en-US" sz="1600" b="1" i="1" dirty="0">
                <a:solidFill>
                  <a:srgbClr val="FFFF00"/>
                </a:solidFill>
              </a:rPr>
              <a:t>c) </a:t>
            </a:r>
            <a:r>
              <a:rPr lang="en-US" sz="1600" b="1" i="1" dirty="0" err="1">
                <a:solidFill>
                  <a:srgbClr val="FFFF00"/>
                </a:solidFill>
              </a:rPr>
              <a:t>Bacillariophyceae</a:t>
            </a:r>
            <a:r>
              <a:rPr lang="en-US" sz="1600" b="1" i="1" dirty="0">
                <a:solidFill>
                  <a:srgbClr val="FFFF00"/>
                </a:solidFill>
              </a:rPr>
              <a:t> of the  </a:t>
            </a:r>
            <a:r>
              <a:rPr lang="en-US" sz="1600" b="1" dirty="0" err="1">
                <a:solidFill>
                  <a:srgbClr val="FFFF00"/>
                </a:solidFill>
              </a:rPr>
              <a:t>Heterokontophyta</a:t>
            </a:r>
            <a:r>
              <a:rPr lang="en-US" sz="1600" b="1" dirty="0">
                <a:solidFill>
                  <a:srgbClr val="FFFF00"/>
                </a:solidFill>
              </a:rPr>
              <a:t>; (</a:t>
            </a:r>
            <a:r>
              <a:rPr lang="en-US" sz="1600" b="1" i="1" dirty="0">
                <a:solidFill>
                  <a:srgbClr val="FFFF00"/>
                </a:solidFill>
              </a:rPr>
              <a:t>d) </a:t>
            </a:r>
            <a:r>
              <a:rPr lang="en-US" sz="1600" b="1" i="1" dirty="0" err="1">
                <a:solidFill>
                  <a:srgbClr val="FFFF00"/>
                </a:solidFill>
              </a:rPr>
              <a:t>Prymnesiophyta</a:t>
            </a:r>
            <a:r>
              <a:rPr lang="en-US" sz="1600" b="1" i="1" dirty="0">
                <a:solidFill>
                  <a:srgbClr val="FFFF00"/>
                </a:solidFill>
              </a:rPr>
              <a:t>; (e) </a:t>
            </a:r>
            <a:r>
              <a:rPr lang="en-US" sz="1600" b="1" i="1" dirty="0" err="1">
                <a:solidFill>
                  <a:srgbClr val="FFFF00"/>
                </a:solidFill>
              </a:rPr>
              <a:t>Chlorophyta</a:t>
            </a:r>
            <a:r>
              <a:rPr lang="en-US" sz="1600" b="1" i="1" dirty="0">
                <a:solidFill>
                  <a:srgbClr val="FFFF00"/>
                </a:solidFill>
              </a:rPr>
              <a:t>; </a:t>
            </a:r>
          </a:p>
          <a:p>
            <a:pPr algn="ctr"/>
            <a:r>
              <a:rPr lang="en-US" sz="1600" b="1" i="1" dirty="0">
                <a:solidFill>
                  <a:srgbClr val="FFFF00"/>
                </a:solidFill>
              </a:rPr>
              <a:t>(f) </a:t>
            </a:r>
            <a:r>
              <a:rPr lang="en-US" sz="1600" b="1" dirty="0" err="1">
                <a:solidFill>
                  <a:srgbClr val="FFFF00"/>
                </a:solidFill>
              </a:rPr>
              <a:t>Dinophyta</a:t>
            </a:r>
            <a:r>
              <a:rPr lang="en-US" sz="1600" b="1" dirty="0">
                <a:solidFill>
                  <a:srgbClr val="FFFF00"/>
                </a:solidFill>
              </a:rPr>
              <a:t>; (</a:t>
            </a:r>
            <a:r>
              <a:rPr lang="en-US" sz="1600" b="1" i="1" dirty="0">
                <a:solidFill>
                  <a:srgbClr val="FFFF00"/>
                </a:solidFill>
              </a:rPr>
              <a:t>g) </a:t>
            </a:r>
            <a:r>
              <a:rPr lang="en-US" sz="1600" b="1" i="1" dirty="0" err="1">
                <a:solidFill>
                  <a:srgbClr val="FFFF00"/>
                </a:solidFill>
              </a:rPr>
              <a:t>Euglenophyta</a:t>
            </a:r>
            <a:r>
              <a:rPr lang="en-US" sz="1600" b="1" i="1" dirty="0">
                <a:solidFill>
                  <a:srgbClr val="FFFF00"/>
                </a:solidFill>
              </a:rPr>
              <a:t>; (h) </a:t>
            </a:r>
            <a:r>
              <a:rPr lang="en-US" sz="1600" b="1" i="1" dirty="0" err="1">
                <a:solidFill>
                  <a:srgbClr val="FFFF00"/>
                </a:solidFill>
              </a:rPr>
              <a:t>Eustigmatophyceae</a:t>
            </a:r>
            <a:r>
              <a:rPr lang="en-US" sz="1600" b="1" i="1" dirty="0">
                <a:solidFill>
                  <a:srgbClr val="FFFF00"/>
                </a:solidFill>
              </a:rPr>
              <a:t> of the  </a:t>
            </a:r>
            <a:r>
              <a:rPr lang="en-US" sz="1600" b="1" dirty="0" err="1">
                <a:solidFill>
                  <a:srgbClr val="FFFF00"/>
                </a:solidFill>
              </a:rPr>
              <a:t>Heterokontophyta</a:t>
            </a:r>
            <a:r>
              <a:rPr lang="en-US" sz="1600" b="1" dirty="0">
                <a:solidFill>
                  <a:srgbClr val="FFFF00"/>
                </a:solidFill>
              </a:rPr>
              <a:t>; </a:t>
            </a:r>
          </a:p>
          <a:p>
            <a:pPr algn="ctr"/>
            <a:r>
              <a:rPr lang="en-US" sz="1600" b="1" dirty="0">
                <a:solidFill>
                  <a:srgbClr val="FFFF00"/>
                </a:solidFill>
              </a:rPr>
              <a:t>(</a:t>
            </a:r>
            <a:r>
              <a:rPr lang="en-US" sz="1600" b="1" i="1" dirty="0" err="1">
                <a:solidFill>
                  <a:srgbClr val="FFFF00"/>
                </a:solidFill>
              </a:rPr>
              <a:t>i</a:t>
            </a:r>
            <a:r>
              <a:rPr lang="en-US" sz="1600" b="1" i="1" dirty="0">
                <a:solidFill>
                  <a:srgbClr val="FFFF00"/>
                </a:solidFill>
              </a:rPr>
              <a:t>, j) </a:t>
            </a:r>
            <a:r>
              <a:rPr lang="en-US" sz="1600" b="1" i="1" dirty="0" err="1">
                <a:solidFill>
                  <a:srgbClr val="FFFF00"/>
                </a:solidFill>
              </a:rPr>
              <a:t>Chlorophyta</a:t>
            </a:r>
            <a:r>
              <a:rPr lang="en-US" sz="1600" b="1" i="1" dirty="0">
                <a:solidFill>
                  <a:srgbClr val="FFFF00"/>
                </a:solidFill>
              </a:rPr>
              <a:t>.</a:t>
            </a:r>
            <a:r>
              <a:rPr lang="en-US" sz="1600" b="1" dirty="0">
                <a:solidFill>
                  <a:srgbClr val="FFFF00"/>
                </a:solidFill>
              </a:rPr>
              <a:t> a</a:t>
            </a:r>
            <a:endParaRPr lang="ar-IQ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361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52</TotalTime>
  <Words>375</Words>
  <Application>Microsoft Office PowerPoint</Application>
  <PresentationFormat>Widescreen</PresentationFormat>
  <Paragraphs>64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Andalus</vt:lpstr>
      <vt:lpstr>Arial</vt:lpstr>
      <vt:lpstr>Calibri</vt:lpstr>
      <vt:lpstr>Century Gothic</vt:lpstr>
      <vt:lpstr>Times New Roman</vt:lpstr>
      <vt:lpstr>Wingdings 3</vt:lpstr>
      <vt:lpstr>Ion</vt:lpstr>
      <vt:lpstr>PowerPoint Presentation</vt:lpstr>
      <vt:lpstr>PowerPoint Presentation</vt:lpstr>
      <vt:lpstr>Storage Products</vt:lpstr>
      <vt:lpstr>PowerPoint Presentation</vt:lpstr>
      <vt:lpstr>PowerPoint Presentation</vt:lpstr>
      <vt:lpstr>PowerPoint Presentation</vt:lpstr>
      <vt:lpstr>Flagella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aliathbi@yahoo.co.uk</dc:creator>
  <cp:lastModifiedBy>aliathbi@yahoo.co.uk</cp:lastModifiedBy>
  <cp:revision>13</cp:revision>
  <dcterms:created xsi:type="dcterms:W3CDTF">2019-03-05T05:24:55Z</dcterms:created>
  <dcterms:modified xsi:type="dcterms:W3CDTF">2019-05-05T10:03:00Z</dcterms:modified>
</cp:coreProperties>
</file>